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302" r:id="rId4"/>
    <p:sldId id="355" r:id="rId5"/>
    <p:sldId id="350" r:id="rId6"/>
    <p:sldId id="354" r:id="rId7"/>
    <p:sldId id="353" r:id="rId8"/>
    <p:sldId id="352" r:id="rId9"/>
    <p:sldId id="356" r:id="rId10"/>
    <p:sldId id="341" r:id="rId11"/>
    <p:sldId id="357" r:id="rId12"/>
    <p:sldId id="303" r:id="rId13"/>
    <p:sldId id="351" r:id="rId14"/>
    <p:sldId id="358" r:id="rId1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目录" id="{E79E3178-D4CC-4723-BA6E-1BD5FB5AED5E}">
          <p14:sldIdLst>
            <p14:sldId id="256"/>
            <p14:sldId id="257"/>
          </p14:sldIdLst>
        </p14:section>
        <p14:section name="游戏功能说明" id="{E61A38C2-2E02-42F3-B396-732EC3AF877E}">
          <p14:sldIdLst>
            <p14:sldId id="302"/>
            <p14:sldId id="355"/>
            <p14:sldId id="350"/>
            <p14:sldId id="354"/>
            <p14:sldId id="353"/>
            <p14:sldId id="352"/>
            <p14:sldId id="356"/>
          </p14:sldIdLst>
        </p14:section>
        <p14:section name="程序设计思路" id="{404C460F-7D76-45A4-B938-10AE3F57BA89}">
          <p14:sldIdLst>
            <p14:sldId id="341"/>
            <p14:sldId id="357"/>
          </p14:sldIdLst>
        </p14:section>
        <p14:section name="其他" id="{980D1097-A044-483F-B7BB-9AD9126F620D}">
          <p14:sldIdLst>
            <p14:sldId id="303"/>
            <p14:sldId id="351"/>
            <p14:sldId id="3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B838E"/>
    <a:srgbClr val="3D4147"/>
    <a:srgbClr val="62697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214" autoAdjust="0"/>
  </p:normalViewPr>
  <p:slideViewPr>
    <p:cSldViewPr snapToGrid="0">
      <p:cViewPr varScale="1">
        <p:scale>
          <a:sx n="81" d="100"/>
          <a:sy n="81" d="100"/>
        </p:scale>
        <p:origin x="706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3578F2F6-6581-4AD3-B618-80D9A8B923FB}"/>
              </a:ext>
            </a:extLst>
          </p:cNvPr>
          <p:cNvSpPr/>
          <p:nvPr userDrawn="1"/>
        </p:nvSpPr>
        <p:spPr>
          <a:xfrm>
            <a:off x="396875" y="550416"/>
            <a:ext cx="11396980" cy="5805934"/>
          </a:xfrm>
          <a:prstGeom prst="rect">
            <a:avLst/>
          </a:prstGeom>
          <a:noFill/>
          <a:ln w="34925">
            <a:solidFill>
              <a:schemeClr val="tx2">
                <a:lumMod val="75000"/>
                <a:alpha val="7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602355"/>
            <a:ext cx="10515600" cy="16554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59100"/>
            <a:ext cx="10515600" cy="2781300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2120"/>
            <a:ext cx="10515600" cy="1102995"/>
          </a:xfrm>
        </p:spPr>
        <p:txBody>
          <a:bodyPr lIns="144145" anchor="b" anchorCtr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8001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70" y="1482090"/>
            <a:ext cx="5220970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368550"/>
            <a:ext cx="5222240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655" y="1482090"/>
            <a:ext cx="5097145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655" y="2368550"/>
            <a:ext cx="5097145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-12700" y="-1905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5" y="457200"/>
            <a:ext cx="4392295" cy="105537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49490" y="1694180"/>
            <a:ext cx="439356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505" y="-7620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575" y="457200"/>
            <a:ext cx="4279900" cy="105537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9575" y="1694180"/>
            <a:ext cx="428053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advClick="0" advTm="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878580" y="2419350"/>
            <a:ext cx="47301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为了您和包图网以及原创作者的利益，请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勿复制、传播、销售，否则将承担法律责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任！包图网将对作品进行维权，按照传播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下载次数进行十倍的索取赔偿！</a:t>
            </a:r>
          </a:p>
        </p:txBody>
      </p:sp>
      <p:sp>
        <p:nvSpPr>
          <p:cNvPr id="3" name="矩形 2" descr="e7d195523061f1c0214d268728035a112e1f1a63855fa0d5B3BC3571FB2346650E40B27C71D4ADB669896543E409C0762562804D99F14164E036E91A4D200FB459B9C67F1066513BDCC2663F2655ED5A2F3E64E50905ECC13FD08E412A2449DFC0DEA4732AF4E76A12DAA23714D9A24C7EAC7F7CD8FF94AEC7D4E9162B55FEA74E289784371BE33B">
            <a:extLst>
              <a:ext uri="{FF2B5EF4-FFF2-40B4-BE49-F238E27FC236}">
                <a16:creationId xmlns:a16="http://schemas.microsoft.com/office/drawing/2014/main" id="{612FAAE3-88E7-425E-A8AE-8F48EE2D9A9B}"/>
              </a:ext>
            </a:extLst>
          </p:cNvPr>
          <p:cNvSpPr/>
          <p:nvPr userDrawn="1"/>
        </p:nvSpPr>
        <p:spPr>
          <a:xfrm>
            <a:off x="0" y="1628775"/>
            <a:ext cx="12192000" cy="3668395"/>
          </a:xfrm>
          <a:prstGeom prst="rect">
            <a:avLst/>
          </a:prstGeom>
          <a:solidFill>
            <a:schemeClr val="tx2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2AD57B-5D0E-41BC-BA4C-3FDACA16A4D8}"/>
              </a:ext>
            </a:extLst>
          </p:cNvPr>
          <p:cNvSpPr/>
          <p:nvPr userDrawn="1"/>
        </p:nvSpPr>
        <p:spPr>
          <a:xfrm>
            <a:off x="3967162" y="0"/>
            <a:ext cx="4257675" cy="509905"/>
          </a:xfrm>
          <a:prstGeom prst="rect">
            <a:avLst/>
          </a:prstGeom>
          <a:solidFill>
            <a:schemeClr val="tx2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</p:sldLayoutIdLst>
  <p:transition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bldLvl="0" animBg="1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02020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759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77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‒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511935" indent="-228600" algn="l" defTabSz="914400" rtl="0" eaLnBrk="1" fontAlgn="auto" latinLnBrk="0" hangingPunct="1">
        <a:lnSpc>
          <a:spcPct val="10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943735" indent="-228600" algn="l" defTabSz="914400" rtl="0" eaLnBrk="1" fontAlgn="auto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3.xml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3.png"/><Relationship Id="rId10" Type="http://schemas.openxmlformats.org/officeDocument/2006/relationships/image" Target="../media/image4.png"/><Relationship Id="rId4" Type="http://schemas.openxmlformats.org/officeDocument/2006/relationships/image" Target="../media/image23.png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媒体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5836" y="5410922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17509" y="29498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1">
                    <a:lumMod val="95000"/>
                  </a:schemeClr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TITLE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  <p:sp>
        <p:nvSpPr>
          <p:cNvPr id="19" name="标题 18">
            <a:extLst>
              <a:ext uri="{FF2B5EF4-FFF2-40B4-BE49-F238E27FC236}">
                <a16:creationId xmlns:a16="http://schemas.microsoft.com/office/drawing/2014/main" id="{84008EEC-8D10-4407-BBAE-75B7F2DE58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【</a:t>
            </a:r>
            <a:r>
              <a:rPr lang="zh-CN" altLang="en-US"/>
              <a:t>贪吃蛇游戏演示</a:t>
            </a:r>
            <a:r>
              <a:rPr lang="en-US" altLang="zh-CN"/>
              <a:t>】</a:t>
            </a:r>
            <a:endParaRPr lang="zh-CN" altLang="en-US"/>
          </a:p>
        </p:txBody>
      </p:sp>
      <p:sp>
        <p:nvSpPr>
          <p:cNvPr id="20" name="副标题 19">
            <a:extLst>
              <a:ext uri="{FF2B5EF4-FFF2-40B4-BE49-F238E27FC236}">
                <a16:creationId xmlns:a16="http://schemas.microsoft.com/office/drawing/2014/main" id="{A551F7CA-90C4-45EC-B13B-3C5602EF3D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汇报人：</a:t>
            </a:r>
            <a:r>
              <a:rPr lang="en-US" altLang="zh-CN"/>
              <a:t>1813543</a:t>
            </a:r>
            <a:r>
              <a:rPr lang="zh-CN" altLang="en-US"/>
              <a:t>邓陈龙</a:t>
            </a:r>
          </a:p>
        </p:txBody>
      </p:sp>
    </p:spTree>
  </p:cSld>
  <p:clrMapOvr>
    <a:masterClrMapping/>
  </p:clrMapOvr>
  <p:transition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067426-81C4-46BF-AD3C-FB52166ECD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程序设计思路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BE00C201-6AC2-4109-B25D-8E6366BD0A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PART.2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C0ED3C-FF1D-40B7-8BD0-E6B3D8903359}"/>
              </a:ext>
            </a:extLst>
          </p:cNvPr>
          <p:cNvSpPr txBox="1"/>
          <p:nvPr/>
        </p:nvSpPr>
        <p:spPr>
          <a:xfrm>
            <a:off x="5547360" y="42227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PART.2</a:t>
            </a:r>
          </a:p>
        </p:txBody>
      </p:sp>
    </p:spTree>
  </p:cSld>
  <p:clrMapOvr>
    <a:masterClrMapping/>
  </p:clrMapOvr>
  <p:transition advClick="0" advTm="0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547360" y="42227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PART.2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F443CB7-01F9-4C97-A710-33C567C92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程序设计思路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E4458B-F52E-4925-969D-416FC8D43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414"/>
            <a:ext cx="10515600" cy="4798101"/>
          </a:xfrm>
        </p:spPr>
        <p:txBody>
          <a:bodyPr/>
          <a:lstStyle/>
          <a:p>
            <a:r>
              <a:rPr lang="zh-CN" altLang="en-US" sz="2400"/>
              <a:t>对象有蛇，障碍，食物，虫洞，玩家，游戏</a:t>
            </a:r>
            <a:endParaRPr lang="en-US" altLang="zh-CN" sz="2400"/>
          </a:p>
          <a:p>
            <a:r>
              <a:rPr lang="zh-CN" altLang="en-US" sz="2400"/>
              <a:t>蛇的行为：生成，移动，进食，不能撞墙，不能越障，虫洞传送</a:t>
            </a:r>
            <a:endParaRPr lang="en-US" altLang="zh-CN" sz="2400"/>
          </a:p>
          <a:p>
            <a:r>
              <a:rPr lang="zh-CN" altLang="en-US" sz="2400"/>
              <a:t>障碍的行为：生成</a:t>
            </a:r>
            <a:endParaRPr lang="en-US" altLang="zh-CN" sz="2400"/>
          </a:p>
          <a:p>
            <a:r>
              <a:rPr lang="zh-CN" altLang="en-US" sz="2400"/>
              <a:t>食物的行为：生成</a:t>
            </a:r>
            <a:endParaRPr lang="en-US" altLang="zh-CN" sz="2400"/>
          </a:p>
          <a:p>
            <a:r>
              <a:rPr lang="zh-CN" altLang="en-US" sz="2400"/>
              <a:t>虫洞的行为：生成</a:t>
            </a:r>
            <a:endParaRPr lang="en-US" altLang="zh-CN" sz="2400"/>
          </a:p>
          <a:p>
            <a:r>
              <a:rPr lang="zh-CN" altLang="en-US" sz="2400"/>
              <a:t>玩家的行为：读入文件，写出文件</a:t>
            </a:r>
            <a:endParaRPr lang="en-US" altLang="zh-CN" sz="2400"/>
          </a:p>
          <a:p>
            <a:r>
              <a:rPr lang="zh-CN" altLang="en-US" sz="2400"/>
              <a:t>游戏的行为：初始化，登录，进行游戏，结束游戏。但由于游戏类只需要一个实例，为了方便，就删减了游戏类，使游戏类的行为成为全局函数</a:t>
            </a:r>
            <a:endParaRPr lang="en-US" altLang="zh-CN" sz="2400"/>
          </a:p>
          <a:p>
            <a:r>
              <a:rPr lang="zh-CN" altLang="en-US" sz="2400"/>
              <a:t>为了减小对象之间的耦合性，使用全局</a:t>
            </a:r>
            <a:r>
              <a:rPr lang="en-US" altLang="zh-CN" sz="2400"/>
              <a:t>map</a:t>
            </a:r>
            <a:r>
              <a:rPr lang="zh-CN" altLang="en-US" sz="2400"/>
              <a:t>数组保存地图信息</a:t>
            </a:r>
          </a:p>
        </p:txBody>
      </p:sp>
    </p:spTree>
    <p:extLst>
      <p:ext uri="{BB962C8B-B14F-4D97-AF65-F5344CB8AC3E}">
        <p14:creationId xmlns:p14="http://schemas.microsoft.com/office/powerpoint/2010/main" val="2911984883"/>
      </p:ext>
    </p:extLst>
  </p:cSld>
  <p:clrMapOvr>
    <a:masterClrMapping/>
  </p:clrMapOvr>
  <p:transition advClick="0" advTm="0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0F6F472-E56A-42E8-B9EF-AA4B60CF1D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其他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E562E6A9-6DF6-41B9-8486-B50E9A7F42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PART.3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8FBB3F-65FD-4218-820E-7BBBCA81A2AF}"/>
              </a:ext>
            </a:extLst>
          </p:cNvPr>
          <p:cNvSpPr txBox="1"/>
          <p:nvPr/>
        </p:nvSpPr>
        <p:spPr>
          <a:xfrm>
            <a:off x="5522595" y="42227"/>
            <a:ext cx="11468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PART.3</a:t>
            </a:r>
          </a:p>
        </p:txBody>
      </p:sp>
    </p:spTree>
  </p:cSld>
  <p:clrMapOvr>
    <a:masterClrMapping/>
  </p:clrMapOvr>
  <p:transition advClick="0" advTm="0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522595" y="42227"/>
            <a:ext cx="11468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PART.3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2261A8C7-F812-477E-9983-68C810711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代码风格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B6FD21B-6012-40E3-A181-BC817A793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面向对象，封装性好，可维护性高</a:t>
            </a:r>
            <a:endParaRPr lang="en-US" altLang="zh-CN"/>
          </a:p>
          <a:p>
            <a:r>
              <a:rPr lang="zh-CN" altLang="en-US"/>
              <a:t>注释清晰，结构明确，代码可读性高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87A31A-93F4-488B-A086-96109EBAB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48" y="3105162"/>
            <a:ext cx="2086266" cy="3343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F9E1AFB-BD75-4F05-8D11-FEE100423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824" y="3806677"/>
            <a:ext cx="7576428" cy="590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6A992F-94A6-4780-A664-A89396486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824" y="3105162"/>
            <a:ext cx="1772097" cy="625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6C4FAA-844A-4055-9523-CDC5C15F8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824" y="4473731"/>
            <a:ext cx="3331532" cy="590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A58D8A-19B7-4D7C-B012-CBE3C3D0A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4824" y="5140785"/>
            <a:ext cx="1479866" cy="604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71025B-D101-4B8A-86F1-F3A7AB5AB6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4825" y="5817659"/>
            <a:ext cx="1479865" cy="623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6528217"/>
      </p:ext>
    </p:extLst>
  </p:cSld>
  <p:clrMapOvr>
    <a:masterClrMapping/>
  </p:clrMapOvr>
  <p:transition advClick="0" advTm="0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522595" y="42227"/>
            <a:ext cx="11468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PART.3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2261A8C7-F812-477E-9983-68C810711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面向对象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B6FD21B-6012-40E3-A181-BC817A793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由于是面向对象编程，所以我们很容易就能对游戏进行修改。</a:t>
            </a:r>
            <a:endParaRPr lang="en-US" altLang="zh-CN"/>
          </a:p>
          <a:p>
            <a:r>
              <a:rPr lang="zh-CN" altLang="en-US"/>
              <a:t>比如再创建一个蛇对象，规定蛇与蛇之间的行为，每个对象绑定对应的按键，我们就能进行双人游戏。</a:t>
            </a:r>
            <a:endParaRPr lang="en-US" altLang="zh-CN"/>
          </a:p>
          <a:p>
            <a:r>
              <a:rPr lang="zh-CN" altLang="en-US"/>
              <a:t>比如定义一个怪物类，创建怪物对象，规定怪物与蛇，怪物与环境之间的行为，我们就能玩类似吃豆豆的游戏。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047873"/>
      </p:ext>
    </p:extLst>
  </p:cSld>
  <p:clrMapOvr>
    <a:masterClrMapping/>
  </p:clrMapOvr>
  <p:transition advClick="0" advTm="0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32">
            <a:extLst>
              <a:ext uri="{FF2B5EF4-FFF2-40B4-BE49-F238E27FC236}">
                <a16:creationId xmlns:a16="http://schemas.microsoft.com/office/drawing/2014/main" id="{B422DFA1-CE19-4294-96CD-BF2D7B209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5" name="节缩放定位 44">
                <a:extLst>
                  <a:ext uri="{FF2B5EF4-FFF2-40B4-BE49-F238E27FC236}">
                    <a16:creationId xmlns:a16="http://schemas.microsoft.com/office/drawing/2014/main" id="{52F4703A-BBAF-4CED-8B88-FEB7DBECED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3682140"/>
                  </p:ext>
                </p:extLst>
              </p:nvPr>
            </p:nvGraphicFramePr>
            <p:xfrm>
              <a:off x="3449776" y="417582"/>
              <a:ext cx="5292448" cy="2977002"/>
            </p:xfrm>
            <a:graphic>
              <a:graphicData uri="http://schemas.microsoft.com/office/powerpoint/2016/sectionzoom">
                <psez:sectionZm>
                  <psez:sectionZmObj sectionId="{E61A38C2-2E02-42F3-B396-732EC3AF877E}">
                    <psez:zmPr id="{84E909B3-14EC-4997-B0F2-FE0E781E3C3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92448" cy="29770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5" name="节缩放定位 4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2F4703A-BBAF-4CED-8B88-FEB7DBECED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9776" y="417582"/>
                <a:ext cx="5292448" cy="297700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9" name="节缩放定位 48">
                <a:extLst>
                  <a:ext uri="{FF2B5EF4-FFF2-40B4-BE49-F238E27FC236}">
                    <a16:creationId xmlns:a16="http://schemas.microsoft.com/office/drawing/2014/main" id="{2439FA02-B926-4514-BBA5-3F028ECF2F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2370591"/>
                  </p:ext>
                </p:extLst>
              </p:nvPr>
            </p:nvGraphicFramePr>
            <p:xfrm>
              <a:off x="6564198" y="3450942"/>
              <a:ext cx="5292448" cy="2977002"/>
            </p:xfrm>
            <a:graphic>
              <a:graphicData uri="http://schemas.microsoft.com/office/powerpoint/2016/sectionzoom">
                <psez:sectionZm>
                  <psez:sectionZmObj sectionId="{980D1097-A044-483F-B7BB-9AD9126F620D}">
                    <psez:zmPr id="{EFE41C3C-3623-4367-932E-F59A6CE7208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92448" cy="29770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9" name="节缩放定位 4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439FA02-B926-4514-BBA5-3F028ECF2F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64198" y="3450942"/>
                <a:ext cx="5292448" cy="297700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3" name="节缩放定位 52">
                <a:extLst>
                  <a:ext uri="{FF2B5EF4-FFF2-40B4-BE49-F238E27FC236}">
                    <a16:creationId xmlns:a16="http://schemas.microsoft.com/office/drawing/2014/main" id="{69ED3247-7DBD-4098-AAA2-F680D58A94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0730612"/>
                  </p:ext>
                </p:extLst>
              </p:nvPr>
            </p:nvGraphicFramePr>
            <p:xfrm>
              <a:off x="457723" y="3450942"/>
              <a:ext cx="5170080" cy="2908170"/>
            </p:xfrm>
            <a:graphic>
              <a:graphicData uri="http://schemas.microsoft.com/office/powerpoint/2016/sectionzoom">
                <psez:sectionZm>
                  <psez:sectionZmObj sectionId="{404C460F-7D76-45A4-B938-10AE3F57BA89}">
                    <psez:zmPr id="{452B6305-9372-43D6-9F28-4811FDAF3A46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70080" cy="290817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3" name="节缩放定位 5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9ED3247-7DBD-4098-AAA2-F680D58A94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723" y="3450942"/>
                <a:ext cx="5170080" cy="290817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5" name="文本框 54">
            <a:extLst>
              <a:ext uri="{FF2B5EF4-FFF2-40B4-BE49-F238E27FC236}">
                <a16:creationId xmlns:a16="http://schemas.microsoft.com/office/drawing/2014/main" id="{9429C444-2898-4961-B7D4-1EB2004DF79F}"/>
              </a:ext>
            </a:extLst>
          </p:cNvPr>
          <p:cNvSpPr txBox="1"/>
          <p:nvPr/>
        </p:nvSpPr>
        <p:spPr>
          <a:xfrm>
            <a:off x="5617509" y="29498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bg1">
                    <a:lumMod val="95000"/>
                  </a:schemeClr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TITLE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汉仪晓波折纸体简" panose="00020600040101010101" charset="-122"/>
              <a:ea typeface="汉仪晓波折纸体简" panose="00020600040101010101" charset="-122"/>
            </a:endParaRPr>
          </a:p>
        </p:txBody>
      </p:sp>
    </p:spTree>
  </p:cSld>
  <p:clrMapOvr>
    <a:masterClrMapping/>
  </p:clrMapOvr>
  <p:transition advClick="0" advTm="0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40D9D3-3C23-4960-854E-CA91385D28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游戏功能说明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999DFA1-ABB9-4A26-B2EA-BB621CB682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PART.1</a:t>
            </a: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025201-C046-4298-8C54-B8EAF296A3E6}"/>
              </a:ext>
            </a:extLst>
          </p:cNvPr>
          <p:cNvSpPr txBox="1"/>
          <p:nvPr/>
        </p:nvSpPr>
        <p:spPr>
          <a:xfrm>
            <a:off x="5546723" y="22107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PART.1 </a:t>
            </a:r>
          </a:p>
        </p:txBody>
      </p:sp>
    </p:spTree>
  </p:cSld>
  <p:clrMapOvr>
    <a:masterClrMapping/>
  </p:clrMapOvr>
  <p:transition advClick="0" advTm="0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7F816AB4-AC76-4A32-8FD6-C80BA1C6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500" y="482482"/>
            <a:ext cx="1983509" cy="658199"/>
          </a:xfrm>
        </p:spPr>
        <p:txBody>
          <a:bodyPr/>
          <a:lstStyle/>
          <a:p>
            <a:r>
              <a:rPr lang="zh-CN" altLang="en-US"/>
              <a:t>基础功能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98D1E853-0930-4365-9A0D-F57E00EB4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500" y="2817525"/>
            <a:ext cx="2360580" cy="1310288"/>
          </a:xfrm>
        </p:spPr>
        <p:txBody>
          <a:bodyPr/>
          <a:lstStyle/>
          <a:p>
            <a:r>
              <a:rPr lang="zh-CN" altLang="en-US" sz="2400"/>
              <a:t>游戏欢迎界面</a:t>
            </a:r>
            <a:endParaRPr lang="en-US" altLang="zh-CN" sz="2400"/>
          </a:p>
          <a:p>
            <a:r>
              <a:rPr lang="zh-CN" altLang="en-US" sz="2400"/>
              <a:t>玩家昵称输入</a:t>
            </a:r>
            <a:endParaRPr lang="en-US" altLang="zh-CN" sz="24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69DADE-0C3D-4E2A-B0F3-10C7DDCBFC5A}"/>
              </a:ext>
            </a:extLst>
          </p:cNvPr>
          <p:cNvSpPr txBox="1"/>
          <p:nvPr/>
        </p:nvSpPr>
        <p:spPr>
          <a:xfrm>
            <a:off x="5546723" y="22107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PART.1 </a:t>
            </a:r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CEC74F02-01F4-424C-BE59-E4B296ADE18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7356" t="41379" r="42698" b="35266"/>
          <a:stretch/>
        </p:blipFill>
        <p:spPr>
          <a:xfrm>
            <a:off x="1885360" y="676501"/>
            <a:ext cx="4967158" cy="40597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59D1AD-CFD9-4080-AF10-6F225F28A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60" y="3991856"/>
            <a:ext cx="4967158" cy="27363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83302864"/>
      </p:ext>
    </p:extLst>
  </p:cSld>
  <p:clrMapOvr>
    <a:masterClrMapping/>
  </p:clrMapOvr>
  <p:transition advClick="0" advTm="0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869DADE-0C3D-4E2A-B0F3-10C7DDCBFC5A}"/>
              </a:ext>
            </a:extLst>
          </p:cNvPr>
          <p:cNvSpPr txBox="1"/>
          <p:nvPr/>
        </p:nvSpPr>
        <p:spPr>
          <a:xfrm>
            <a:off x="5546723" y="22107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PART.1 </a:t>
            </a:r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A52947AF-FDB0-4799-93B9-71D4FA6D7D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29" t="-28" r="12227" b="28"/>
          <a:stretch/>
        </p:blipFill>
        <p:spPr>
          <a:xfrm>
            <a:off x="0" y="482482"/>
            <a:ext cx="8641134" cy="5952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7F816AB4-AC76-4A32-8FD6-C80BA1C6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945" y="252294"/>
            <a:ext cx="1983509" cy="658199"/>
          </a:xfrm>
        </p:spPr>
        <p:txBody>
          <a:bodyPr/>
          <a:lstStyle/>
          <a:p>
            <a:r>
              <a:rPr lang="zh-CN" altLang="en-US"/>
              <a:t>基础功能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98D1E853-0930-4365-9A0D-F57E00EB4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500" y="910493"/>
            <a:ext cx="3551500" cy="5524070"/>
          </a:xfrm>
        </p:spPr>
        <p:txBody>
          <a:bodyPr/>
          <a:lstStyle/>
          <a:p>
            <a:r>
              <a:rPr lang="zh-CN" altLang="en-US" sz="2400"/>
              <a:t>游戏边界设置围栏</a:t>
            </a:r>
            <a:endParaRPr lang="en-US" altLang="zh-CN" sz="2400"/>
          </a:p>
          <a:p>
            <a:r>
              <a:rPr lang="zh-CN" altLang="en-US" sz="2400"/>
              <a:t>障碍物信息显示</a:t>
            </a:r>
            <a:endParaRPr lang="en-US" altLang="zh-CN" sz="2400"/>
          </a:p>
          <a:p>
            <a:r>
              <a:rPr lang="zh-CN" altLang="en-US" sz="2400"/>
              <a:t>障碍物长度基本大于</a:t>
            </a:r>
            <a:r>
              <a:rPr lang="en-US" altLang="zh-CN" sz="2400"/>
              <a:t>4</a:t>
            </a:r>
          </a:p>
          <a:p>
            <a:r>
              <a:rPr lang="zh-CN" altLang="en-US" sz="2400"/>
              <a:t>多边形障碍物</a:t>
            </a:r>
            <a:endParaRPr lang="en-US" altLang="zh-CN" sz="2400"/>
          </a:p>
          <a:p>
            <a:r>
              <a:rPr lang="zh-CN" altLang="en-US" sz="2400"/>
              <a:t>相连视为一个障碍物</a:t>
            </a:r>
          </a:p>
          <a:p>
            <a:r>
              <a:rPr lang="zh-CN" altLang="en-US" sz="2400"/>
              <a:t>玩家昵称显示</a:t>
            </a:r>
            <a:endParaRPr lang="en-US" altLang="zh-CN" sz="2400"/>
          </a:p>
          <a:p>
            <a:r>
              <a:rPr lang="zh-CN" altLang="en-US" sz="2400"/>
              <a:t>累计积分显示</a:t>
            </a:r>
            <a:endParaRPr lang="en-US" altLang="zh-CN" sz="2400"/>
          </a:p>
          <a:p>
            <a:r>
              <a:rPr lang="zh-CN" altLang="en-US" sz="2400"/>
              <a:t>操作方式提示</a:t>
            </a:r>
            <a:endParaRPr lang="en-US" altLang="zh-CN" sz="2400"/>
          </a:p>
          <a:p>
            <a:r>
              <a:rPr lang="zh-CN" altLang="en-US" sz="2400"/>
              <a:t>游戏长和宽均</a:t>
            </a:r>
            <a:r>
              <a:rPr lang="en-US" altLang="zh-CN" sz="2400"/>
              <a:t>&gt;30</a:t>
            </a:r>
          </a:p>
          <a:p>
            <a:r>
              <a:rPr lang="zh-CN" altLang="en-US" sz="2400"/>
              <a:t>开始，暂停和结束按键</a:t>
            </a:r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2251959138"/>
      </p:ext>
    </p:extLst>
  </p:cSld>
  <p:clrMapOvr>
    <a:masterClrMapping/>
  </p:clrMapOvr>
  <p:transition advClick="0" advTm="0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7F816AB4-AC76-4A32-8FD6-C80BA1C6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500" y="758446"/>
            <a:ext cx="1983509" cy="658199"/>
          </a:xfrm>
        </p:spPr>
        <p:txBody>
          <a:bodyPr/>
          <a:lstStyle/>
          <a:p>
            <a:r>
              <a:rPr lang="zh-CN" altLang="en-US"/>
              <a:t>基础功能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98D1E853-0930-4365-9A0D-F57E00EB4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500" y="3000046"/>
            <a:ext cx="3551500" cy="1751063"/>
          </a:xfrm>
        </p:spPr>
        <p:txBody>
          <a:bodyPr/>
          <a:lstStyle/>
          <a:p>
            <a:r>
              <a:rPr lang="zh-CN" altLang="en-US" sz="2400"/>
              <a:t>食物随机避障生成</a:t>
            </a:r>
            <a:endParaRPr lang="en-US" altLang="zh-CN" sz="24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69DADE-0C3D-4E2A-B0F3-10C7DDCBFC5A}"/>
              </a:ext>
            </a:extLst>
          </p:cNvPr>
          <p:cNvSpPr txBox="1"/>
          <p:nvPr/>
        </p:nvSpPr>
        <p:spPr>
          <a:xfrm>
            <a:off x="5546723" y="22107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PART.1 </a:t>
            </a:r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730CA49E-374E-426D-951C-E399C187E7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0108" r="1206"/>
          <a:stretch/>
        </p:blipFill>
        <p:spPr>
          <a:xfrm>
            <a:off x="0" y="556181"/>
            <a:ext cx="7164371" cy="5759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5447776"/>
      </p:ext>
    </p:extLst>
  </p:cSld>
  <p:clrMapOvr>
    <a:masterClrMapping/>
  </p:clrMapOvr>
  <p:transition advClick="0" advTm="0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869DADE-0C3D-4E2A-B0F3-10C7DDCBFC5A}"/>
              </a:ext>
            </a:extLst>
          </p:cNvPr>
          <p:cNvSpPr txBox="1"/>
          <p:nvPr/>
        </p:nvSpPr>
        <p:spPr>
          <a:xfrm>
            <a:off x="5546723" y="22107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PART.1 </a:t>
            </a:r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A52947AF-FDB0-4799-93B9-71D4FA6D7D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29" t="-28" r="12227" b="28"/>
          <a:stretch/>
        </p:blipFill>
        <p:spPr>
          <a:xfrm>
            <a:off x="0" y="556181"/>
            <a:ext cx="8641134" cy="5656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7F816AB4-AC76-4A32-8FD6-C80BA1C6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500" y="482482"/>
            <a:ext cx="1983509" cy="658199"/>
          </a:xfrm>
        </p:spPr>
        <p:txBody>
          <a:bodyPr/>
          <a:lstStyle/>
          <a:p>
            <a:r>
              <a:rPr lang="zh-CN" altLang="en-US"/>
              <a:t>附加功能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98D1E853-0930-4365-9A0D-F57E00EB4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0500" y="2490999"/>
            <a:ext cx="3551500" cy="2656036"/>
          </a:xfrm>
        </p:spPr>
        <p:txBody>
          <a:bodyPr/>
          <a:lstStyle/>
          <a:p>
            <a:r>
              <a:rPr lang="zh-CN" altLang="en-US" sz="2400"/>
              <a:t>不同颜色显示</a:t>
            </a:r>
            <a:endParaRPr lang="en-US" altLang="zh-CN" sz="2400"/>
          </a:p>
          <a:p>
            <a:r>
              <a:rPr lang="zh-CN" altLang="en-US" sz="2400"/>
              <a:t>速度控制和速度显示</a:t>
            </a:r>
            <a:endParaRPr lang="en-US" altLang="zh-CN" sz="2400"/>
          </a:p>
          <a:p>
            <a:r>
              <a:rPr lang="zh-CN" altLang="en-US" sz="2400"/>
              <a:t>时空穿越口，成对出现</a:t>
            </a:r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3628725233"/>
      </p:ext>
    </p:extLst>
  </p:cSld>
  <p:clrMapOvr>
    <a:masterClrMapping/>
  </p:clrMapOvr>
  <p:transition advClick="0" advTm="0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869DADE-0C3D-4E2A-B0F3-10C7DDCBFC5A}"/>
              </a:ext>
            </a:extLst>
          </p:cNvPr>
          <p:cNvSpPr txBox="1"/>
          <p:nvPr/>
        </p:nvSpPr>
        <p:spPr>
          <a:xfrm>
            <a:off x="5546723" y="22107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PART.1 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7F816AB4-AC76-4A32-8FD6-C80BA1C6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1206" y="22107"/>
            <a:ext cx="1926947" cy="713046"/>
          </a:xfrm>
        </p:spPr>
        <p:txBody>
          <a:bodyPr/>
          <a:lstStyle/>
          <a:p>
            <a:r>
              <a:rPr lang="zh-CN" altLang="en-US"/>
              <a:t>特色功能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98D1E853-0930-4365-9A0D-F57E00EB4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64522" y="912704"/>
            <a:ext cx="3227478" cy="5656082"/>
          </a:xfrm>
        </p:spPr>
        <p:txBody>
          <a:bodyPr/>
          <a:lstStyle/>
          <a:p>
            <a:r>
              <a:rPr lang="zh-CN" altLang="en-US" sz="2400"/>
              <a:t>自动调整窗口大小</a:t>
            </a:r>
            <a:endParaRPr lang="en-US" altLang="zh-CN" sz="2400"/>
          </a:p>
          <a:p>
            <a:r>
              <a:rPr lang="zh-CN" altLang="en-US" sz="2400"/>
              <a:t>背景优化</a:t>
            </a:r>
            <a:endParaRPr lang="en-US" altLang="zh-CN" sz="2400"/>
          </a:p>
          <a:p>
            <a:r>
              <a:rPr lang="zh-CN" altLang="en-US" sz="2400"/>
              <a:t>隐藏光标</a:t>
            </a:r>
            <a:endParaRPr lang="en-US" altLang="zh-CN" sz="2400"/>
          </a:p>
          <a:p>
            <a:r>
              <a:rPr lang="zh-CN" altLang="en-US" sz="2400"/>
              <a:t>局部刷新</a:t>
            </a:r>
            <a:endParaRPr lang="en-US" altLang="zh-CN" sz="2400"/>
          </a:p>
          <a:p>
            <a:r>
              <a:rPr lang="zh-CN" altLang="en-US" sz="2400"/>
              <a:t>个人最高纪录</a:t>
            </a:r>
            <a:endParaRPr lang="en-US" altLang="zh-CN" sz="2400"/>
          </a:p>
          <a:p>
            <a:r>
              <a:rPr lang="zh-CN" altLang="en-US" sz="2400"/>
              <a:t>历史最高纪录</a:t>
            </a:r>
            <a:endParaRPr lang="en-US" altLang="zh-CN" sz="2400"/>
          </a:p>
          <a:p>
            <a:r>
              <a:rPr lang="zh-CN" altLang="en-US" sz="2400"/>
              <a:t>障碍物的数量随机</a:t>
            </a:r>
            <a:endParaRPr lang="en-US" altLang="zh-CN" sz="2400"/>
          </a:p>
          <a:p>
            <a:r>
              <a:rPr lang="zh-CN" altLang="en-US" sz="2400"/>
              <a:t>每个障碍大小随机</a:t>
            </a:r>
            <a:endParaRPr lang="en-US" altLang="zh-CN" sz="2400"/>
          </a:p>
          <a:p>
            <a:r>
              <a:rPr lang="en-US" altLang="zh-CN" sz="2400"/>
              <a:t>Logo</a:t>
            </a:r>
            <a:r>
              <a:rPr lang="zh-CN" altLang="en-US" sz="2400"/>
              <a:t>障碍物</a:t>
            </a:r>
            <a:endParaRPr lang="en-US" altLang="zh-CN" sz="2400"/>
          </a:p>
          <a:p>
            <a:r>
              <a:rPr lang="zh-CN" altLang="en-US" sz="2400"/>
              <a:t>虫洞对数随机</a:t>
            </a:r>
            <a:endParaRPr lang="en-US" altLang="zh-CN" sz="2400"/>
          </a:p>
        </p:txBody>
      </p:sp>
      <p:pic>
        <p:nvPicPr>
          <p:cNvPr id="15" name="图片占位符 28">
            <a:extLst>
              <a:ext uri="{FF2B5EF4-FFF2-40B4-BE49-F238E27FC236}">
                <a16:creationId xmlns:a16="http://schemas.microsoft.com/office/drawing/2014/main" id="{CB33F5BB-5ECA-4068-8B79-F6F1BE0C2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9" t="-28" r="12227" b="28"/>
          <a:stretch/>
        </p:blipFill>
        <p:spPr>
          <a:xfrm>
            <a:off x="0" y="556181"/>
            <a:ext cx="8641134" cy="565608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0770361"/>
      </p:ext>
    </p:extLst>
  </p:cSld>
  <p:clrMapOvr>
    <a:masterClrMapping/>
  </p:clrMapOvr>
  <p:transition advClick="0" advTm="0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869DADE-0C3D-4E2A-B0F3-10C7DDCBFC5A}"/>
              </a:ext>
            </a:extLst>
          </p:cNvPr>
          <p:cNvSpPr txBox="1"/>
          <p:nvPr/>
        </p:nvSpPr>
        <p:spPr>
          <a:xfrm>
            <a:off x="5546723" y="22107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汉仪晓波折纸体简" panose="00020600040101010101" charset="-122"/>
                <a:ea typeface="汉仪晓波折纸体简" panose="00020600040101010101" charset="-122"/>
              </a:rPr>
              <a:t>PART.1 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7F816AB4-AC76-4A32-8FD6-C80BA1C6D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2070" y="581463"/>
            <a:ext cx="1926947" cy="713046"/>
          </a:xfrm>
        </p:spPr>
        <p:txBody>
          <a:bodyPr/>
          <a:lstStyle/>
          <a:p>
            <a:r>
              <a:rPr lang="zh-CN" altLang="en-US"/>
              <a:t>特色功能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98D1E853-0930-4365-9A0D-F57E00EB4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12822" y="2529482"/>
            <a:ext cx="2432116" cy="3666917"/>
          </a:xfrm>
        </p:spPr>
        <p:txBody>
          <a:bodyPr/>
          <a:lstStyle/>
          <a:p>
            <a:r>
              <a:rPr lang="zh-CN" altLang="en-US"/>
              <a:t>登录和注册</a:t>
            </a:r>
            <a:endParaRPr lang="en-US" altLang="zh-CN"/>
          </a:p>
          <a:p>
            <a:r>
              <a:rPr lang="zh-CN" altLang="en-US"/>
              <a:t>玩家信息文件</a:t>
            </a:r>
            <a:endParaRPr lang="en-US" altLang="zh-CN"/>
          </a:p>
          <a:p>
            <a:r>
              <a:rPr lang="zh-CN" altLang="en-US"/>
              <a:t>音效</a:t>
            </a:r>
            <a:endParaRPr lang="en-US" altLang="zh-CN"/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940A7D16-F31B-447D-824A-F0E6DD53A07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143038" y="833075"/>
            <a:ext cx="4848902" cy="743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1F8232-D3E6-4C92-A51E-E76FA8FCB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8" y="1576129"/>
            <a:ext cx="2791215" cy="905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CBC4A6-51EF-45F9-B168-04703C4A9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38" y="2481130"/>
            <a:ext cx="3600953" cy="1895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0EE9F88-EE14-4448-9CE1-ED67E43C0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38" y="4283170"/>
            <a:ext cx="1724266" cy="18195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149CA0-730A-413D-B545-D64EFAD1D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6762" y="833075"/>
            <a:ext cx="4906060" cy="752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B92EEBC-3D0E-4C9E-8C63-862F1B22E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218" y="1619779"/>
            <a:ext cx="2410161" cy="15718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2E77CD1-C7CB-4210-8314-9A2C389CF7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1174" y="3225747"/>
            <a:ext cx="2086266" cy="7716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E9AE1C4-D73E-48B8-AC77-A6C96FEEDA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5233" y="3997380"/>
            <a:ext cx="3839111" cy="21053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2694245"/>
      </p:ext>
    </p:extLst>
  </p:cSld>
  <p:clrMapOvr>
    <a:masterClrMapping/>
  </p:clrMapOvr>
  <p:transition advClick="0" advTm="0">
    <p:randomBar dir="vert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391</Words>
  <Application>Microsoft Office PowerPoint</Application>
  <PresentationFormat>宽屏</PresentationFormat>
  <Paragraphs>74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汉仪晓波折纸体简</vt:lpstr>
      <vt:lpstr>微软雅黑</vt:lpstr>
      <vt:lpstr>Arial</vt:lpstr>
      <vt:lpstr>Calibri</vt:lpstr>
      <vt:lpstr>Office 主题</vt:lpstr>
      <vt:lpstr>【贪吃蛇游戏演示】</vt:lpstr>
      <vt:lpstr>目录</vt:lpstr>
      <vt:lpstr>游戏功能说明</vt:lpstr>
      <vt:lpstr>基础功能</vt:lpstr>
      <vt:lpstr>基础功能</vt:lpstr>
      <vt:lpstr>基础功能</vt:lpstr>
      <vt:lpstr>附加功能</vt:lpstr>
      <vt:lpstr>特色功能</vt:lpstr>
      <vt:lpstr>特色功能</vt:lpstr>
      <vt:lpstr>程序设计思路</vt:lpstr>
      <vt:lpstr>程序设计思路</vt:lpstr>
      <vt:lpstr>其他</vt:lpstr>
      <vt:lpstr>代码风格</vt:lpstr>
      <vt:lpstr>面向对象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邓 陈龙</cp:lastModifiedBy>
  <cp:revision>196</cp:revision>
  <dcterms:created xsi:type="dcterms:W3CDTF">2017-08-03T09:01:00Z</dcterms:created>
  <dcterms:modified xsi:type="dcterms:W3CDTF">2020-06-02T00:03:03Z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